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2" r:id="rId1"/>
  </p:sldMasterIdLst>
  <p:notesMasterIdLst>
    <p:notesMasterId r:id="rId12"/>
  </p:notesMasterIdLst>
  <p:sldIdLst>
    <p:sldId id="256" r:id="rId2"/>
    <p:sldId id="257" r:id="rId3"/>
    <p:sldId id="275" r:id="rId4"/>
    <p:sldId id="259" r:id="rId5"/>
    <p:sldId id="261" r:id="rId6"/>
    <p:sldId id="262" r:id="rId7"/>
    <p:sldId id="263" r:id="rId8"/>
    <p:sldId id="264" r:id="rId9"/>
    <p:sldId id="298" r:id="rId10"/>
    <p:sldId id="29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1AF32"/>
    <a:srgbClr val="AEF0B6"/>
    <a:srgbClr val="FFFFFF"/>
    <a:srgbClr val="9BE37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89" autoAdjust="0"/>
    <p:restoredTop sz="94803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8C0BC-C83E-4122-86D1-054C7B41710E}" type="datetimeFigureOut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E35062-71B8-4C70-B7C8-67C55912ED6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011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kumimoji="0" lang="ru-RU" dirty="0">
              <a:latin typeface="Calibri" charset="0"/>
            </a:endParaRP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BE371E86-DA2D-894F-88FD-994AACF038BA}" type="slidenum">
              <a:rPr kumimoji="0" lang="es-ES" sz="1200"/>
              <a:pPr/>
              <a:t>3</a:t>
            </a:fld>
            <a:endParaRPr kumimoji="0" lang="es-ES" sz="1200"/>
          </a:p>
        </p:txBody>
      </p:sp>
    </p:spTree>
    <p:extLst>
      <p:ext uri="{BB962C8B-B14F-4D97-AF65-F5344CB8AC3E}">
        <p14:creationId xmlns:p14="http://schemas.microsoft.com/office/powerpoint/2010/main" xmlns="" val="3218052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E35062-71B8-4C70-B7C8-67C55912ED6D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8942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7E86-8B6F-4F55-92B2-A46E13B8C2EB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0115993"/>
      </p:ext>
    </p:extLst>
  </p:cSld>
  <p:clrMapOvr>
    <a:masterClrMapping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B860-35C8-4FC4-B2CE-335C5FD4A1CD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6418780"/>
      </p:ext>
    </p:extLst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F522-8989-4DA7-8568-6B330583B141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12080129"/>
      </p:ext>
    </p:extLst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1C944-7597-466E-98E3-4B046E983A09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684286"/>
      </p:ext>
    </p:extLst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52EE-6120-4E5E-83DC-CC7A72C26576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18661308"/>
      </p:ext>
    </p:extLst>
  </p:cSld>
  <p:clrMapOvr>
    <a:masterClrMapping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716DB-09D9-4938-B096-2B1BAFAD52B8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7705582"/>
      </p:ext>
    </p:extLst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8A9FB-58A3-4D1F-B248-8E3285776199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35876850"/>
      </p:ext>
    </p:extLst>
  </p:cSld>
  <p:clrMapOvr>
    <a:masterClrMapping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CCA1C-670D-4E10-93B7-A4E1D37C888B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1910414"/>
      </p:ext>
    </p:extLst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2770-4AEB-4299-A84E-85C401B76859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79278025"/>
      </p:ext>
    </p:extLst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452B-DBDF-4432-983E-30EA7FD136BB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16615420"/>
      </p:ext>
    </p:extLst>
  </p:cSld>
  <p:clrMapOvr>
    <a:masterClrMapping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2A9A-49C2-42C6-9C3E-85A57331C9CA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1782724"/>
      </p:ext>
    </p:extLst>
  </p:cSld>
  <p:clrMapOvr>
    <a:masterClrMapping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0C1E7-AA1F-434C-BE06-69426EBB7B5B}" type="datetime1">
              <a:rPr lang="ru-RU" smtClean="0"/>
              <a:pPr/>
              <a:t>22.07.2024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+ 7 911 953-71-07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0CE71-13FC-458E-83A1-D5080A83798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8501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ransition>
    <p:wheel spokes="1"/>
  </p:transition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pravo@szpaspb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752" y="2780928"/>
            <a:ext cx="9036496" cy="1296144"/>
          </a:xfrm>
        </p:spPr>
        <p:txBody>
          <a:bodyPr>
            <a:normAutofit fontScale="90000"/>
          </a:bodyPr>
          <a:lstStyle/>
          <a:p>
            <a:r>
              <a:rPr lang="ru-RU" sz="49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9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Ошибки договора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строительного подряда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последствия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619672" y="5157192"/>
            <a:ext cx="6480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Наталья  Гузанова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Генеральный директор  ЮК « Северо-Западный Правовой Альянс»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60648"/>
            <a:ext cx="7886700" cy="132556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Мои контакты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+ 7 911 953-71-07</a:t>
            </a:r>
          </a:p>
          <a:p>
            <a:pPr marL="0" indent="0" algn="ctr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8-800-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101-79-06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  <a:hlinkClick r:id="rId2"/>
              </a:rPr>
              <a:t>pravo@szpaspb.ru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szpaspb.ru</a:t>
            </a:r>
          </a:p>
          <a:p>
            <a:pPr marL="0" indent="0" algn="ctr">
              <a:buNone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Telegram: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https://t.me/guzanova_pomozhet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ВК: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https://vk.com/guzanova_pomozhet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283144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532440" cy="1224136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мы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вместе: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340768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Вернемся к регулированию договора строительного подряда</a:t>
            </a:r>
          </a:p>
          <a:p>
            <a:pPr marL="342900" indent="-342900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Обсудим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 судов  при разрешении подрядных споров</a:t>
            </a:r>
          </a:p>
          <a:p>
            <a:pPr marL="342900" indent="-3429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Разберем 2 ошибки при исполнении договора подряда</a:t>
            </a:r>
          </a:p>
          <a:p>
            <a:pPr marL="342900" indent="-342900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Проведем работу над ошибками</a:t>
            </a:r>
          </a:p>
          <a:p>
            <a:pPr marL="342900" indent="-342900"/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Поделимся опытом</a:t>
            </a:r>
            <a:endParaRPr lang="ru-RU" sz="2400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E1ACAB1-1598-4079-997E-5CD7BF52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4650524" y="2204864"/>
            <a:ext cx="410368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2000" dirty="0"/>
              <a:t>        </a:t>
            </a:r>
            <a:endParaRPr kumimoji="0" lang="ru-RU" sz="2000" dirty="0">
              <a:solidFill>
                <a:srgbClr val="FF0000"/>
              </a:solidFill>
            </a:endParaRPr>
          </a:p>
        </p:txBody>
      </p:sp>
      <p:sp>
        <p:nvSpPr>
          <p:cNvPr id="22533" name="TextBox 4"/>
          <p:cNvSpPr txBox="1">
            <a:spLocks noChangeArrowheads="1"/>
          </p:cNvSpPr>
          <p:nvPr/>
        </p:nvSpPr>
        <p:spPr bwMode="auto">
          <a:xfrm>
            <a:off x="503548" y="343699"/>
            <a:ext cx="7848872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r>
              <a:rPr kumimoji="0"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факта обо мне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1073F16B-1649-4289-8210-8294EEE986C1}"/>
              </a:ext>
            </a:extLst>
          </p:cNvPr>
          <p:cNvSpPr/>
          <p:nvPr/>
        </p:nvSpPr>
        <p:spPr>
          <a:xfrm>
            <a:off x="5112060" y="643781"/>
            <a:ext cx="3528392" cy="5570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Юрист и основатель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ЮК «СЗПА», опыт 25 лет, член экспертного совета СПБ  СП.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Подготовленные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мной проекты договоров экономят моим клиентам  20% общего бюджета. 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 складу характера отношу себя к перфекционистам, но без чрезмерного занудства 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фанатизма. 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966" r="7182"/>
          <a:stretch/>
        </p:blipFill>
        <p:spPr>
          <a:xfrm>
            <a:off x="503548" y="1253099"/>
            <a:ext cx="3888432" cy="4351801"/>
          </a:xfrm>
          <a:prstGeom prst="rect">
            <a:avLst/>
          </a:prstGeom>
        </p:spPr>
      </p:pic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E481F57-72FD-4579-B3FE-6D8092F42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</p:spTree>
    <p:extLst>
      <p:ext uri="{BB962C8B-B14F-4D97-AF65-F5344CB8AC3E}">
        <p14:creationId xmlns:p14="http://schemas.microsoft.com/office/powerpoint/2010/main" xmlns="" val="1184190506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8989"/>
            <a:ext cx="9144000" cy="72008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 строительного  подряда,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37 ГК РФ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539552" y="1412776"/>
            <a:ext cx="7886700" cy="48361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ст. 702  ГК РФ:  </a:t>
            </a:r>
          </a:p>
          <a:p>
            <a:pPr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регулирует процесс производительной деятельности, сопровождающейся 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созданием определенного овеществленного 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(создание новой вещи, переработка с обязательной </a:t>
            </a:r>
            <a:r>
              <a:rPr lang="ru-RU" sz="2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передачей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результата. </a:t>
            </a:r>
          </a:p>
          <a:p>
            <a:pPr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ДП – двусторонне  обязывающий,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консенсуальный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возмездный</a:t>
            </a:r>
          </a:p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15B48E-007C-48E3-82DD-F70D06132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</p:spTree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6488"/>
            <a:ext cx="8748464" cy="66292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6733" y="1772816"/>
            <a:ext cx="8515747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dirty="0"/>
              <a:t> </a:t>
            </a:r>
          </a:p>
        </p:txBody>
      </p:sp>
      <p:sp>
        <p:nvSpPr>
          <p:cNvPr id="21543" name="Rectangle 39"/>
          <p:cNvSpPr>
            <a:spLocks noChangeArrowheads="1"/>
          </p:cNvSpPr>
          <p:nvPr/>
        </p:nvSpPr>
        <p:spPr bwMode="auto">
          <a:xfrm>
            <a:off x="395536" y="1346068"/>
            <a:ext cx="802838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договор индивидуален.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Рассматривая спор опираемся на условия, согласованные сторонами, а также на порядок исполнения договора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7AD1F3D1-1FB9-4EFB-82EB-823AC646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2828836"/>
            <a:ext cx="55446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Существенные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 ДП: </a:t>
            </a:r>
          </a:p>
          <a:p>
            <a:pPr marL="342900" indent="-342900" algn="r"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(начальный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конечный),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708.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r"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конкретного вида работы, ст.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702.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4509120"/>
            <a:ext cx="56886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Цена</a:t>
            </a:r>
            <a:r>
              <a:rPr lang="ru-RU" dirty="0" smtClean="0"/>
              <a:t> –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относиться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существенным  условиям, по общему правилу </a:t>
            </a:r>
            <a:r>
              <a:rPr lang="ru-RU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издержки подрядчика включены 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10800000" flipV="1">
            <a:off x="0" y="412437"/>
            <a:ext cx="914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 выполнения работ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43608" y="1555603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  <a:endParaRPr lang="ru-RU" sz="2400" b="1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67735F25-22B6-4E12-9DF6-CE0107BE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836712"/>
            <a:ext cx="646246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 быть определен  наступлением  события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1268760"/>
            <a:ext cx="631844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ВАРИАНТЫ: </a:t>
            </a:r>
          </a:p>
          <a:p>
            <a:pPr marL="342900" indent="-34290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1.Точные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даты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Действия  Подрядчика, Заказчика, третьего лица, от которых зависит начало  работ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(ст. 190, 327.1 ГК РФ)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15616" y="3212976"/>
            <a:ext cx="73448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ПРОДЛЕНИЯ: </a:t>
            </a:r>
            <a:endParaRPr lang="ru-RU" sz="2200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 Заказчика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(фронт работ, отсутствие ПСД)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 подрядчика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(отставание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сроках) </a:t>
            </a:r>
          </a:p>
          <a:p>
            <a:pPr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Непреодолимая сила </a:t>
            </a:r>
          </a:p>
          <a:p>
            <a:pPr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органов </a:t>
            </a:r>
          </a:p>
          <a:p>
            <a:pPr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 обременений, препятствующих строительству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5517232"/>
            <a:ext cx="49685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ФИКСИРОВАНИЕ</a:t>
            </a:r>
            <a:r>
              <a:rPr lang="ru-RU" i="1" u="sng" dirty="0" smtClean="0"/>
              <a:t> </a:t>
            </a:r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>ПРИЧИН</a:t>
            </a:r>
          </a:p>
          <a:p>
            <a:pPr algn="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(письма, акты, протоколы)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5212"/>
            <a:ext cx="8229600" cy="1143000"/>
          </a:xfrm>
        </p:spPr>
        <p:txBody>
          <a:bodyPr>
            <a:noAutofit/>
          </a:bodyPr>
          <a:lstStyle/>
          <a:p>
            <a:pPr lvl="1" algn="l" defTabSz="685800" rtl="0">
              <a:lnSpc>
                <a:spcPct val="90000"/>
              </a:lnSpc>
              <a:spcBef>
                <a:spcPct val="0"/>
              </a:spcBef>
            </a:pPr>
            <a:r>
              <a:rPr lang="ru-RU" dirty="0"/>
              <a:t> </a:t>
            </a:r>
            <a:r>
              <a:rPr lang="ru-RU" sz="3300" b="1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МНЕНИЕ СУДА </a:t>
            </a:r>
            <a:endParaRPr lang="ru-RU" sz="3300" b="1" kern="1200" dirty="0">
              <a:solidFill>
                <a:schemeClr val="tx1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836712"/>
            <a:ext cx="799288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ru-RU" dirty="0"/>
          </a:p>
          <a:p>
            <a:pPr lvl="1"/>
            <a:endParaRPr lang="ru-RU" sz="2400" b="1" dirty="0"/>
          </a:p>
          <a:p>
            <a:pPr lvl="1"/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1408212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82-3428/2023 от 20.07.2024 (АС Ярославской области)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: взыскание убытков</a:t>
            </a: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в иске отказать: </a:t>
            </a: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Обоснование: Истец не доказал  убытки. «… невыплата аванса не  является основанием для невыполнения  подрядчиком работ по договору. </a:t>
            </a:r>
          </a:p>
          <a:p>
            <a:pPr marL="457200" indent="-457200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40-24452/24 (9 ААС, Москва) </a:t>
            </a: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Требование: взыскание задолженности </a:t>
            </a: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 взыскать </a:t>
            </a:r>
          </a:p>
          <a:p>
            <a:pPr marL="457200" indent="-457200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Обоснование: работы выполнены,  мотивированного отказа не было, ссылка на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отсутсвие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исп. документации не обоснованна</a:t>
            </a:r>
          </a:p>
          <a:p>
            <a:pPr marL="457200" indent="-457200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63ABB1A-0290-46F1-A1C5-56A3A1AB9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620688"/>
            <a:ext cx="7886700" cy="44892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ДОГОВОРА </a:t>
            </a:r>
          </a:p>
          <a:p>
            <a:pPr marL="0" indent="0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договоре должна быть определена цена или способ ее  определения  (ст.709)</a:t>
            </a:r>
          </a:p>
          <a:p>
            <a:pPr marL="0" indent="0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Цена работ может состоять из 2 частей:  сметной (выраженной конкретной суммой) и  переменной (текущий уровень стоимостного показателя)-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письмо ВАС №51 от 24.01.2000 (Обзор практики по ДСП)</a:t>
            </a:r>
          </a:p>
          <a:p>
            <a:pPr marL="0" indent="0" algn="ctr">
              <a:buAutoNum type="arabicPlain" startAt="3"/>
            </a:pPr>
            <a:r>
              <a:rPr lang="ru-RU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СЛУЧАЯ КОГДА ПОДРЯДЧИК МОЖЕТ ТРЕБОВАТЬ ИЗМЕНЕНИЯ ЦЕНЫ: </a:t>
            </a:r>
          </a:p>
          <a:p>
            <a:pPr marL="457200" indent="-457200" algn="ctr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Доп. Работы, не учтенные в ПСД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709, 743)</a:t>
            </a:r>
          </a:p>
          <a:p>
            <a:pPr marL="457200" indent="-457200" algn="ctr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Существенное изменение обстоятельств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450) </a:t>
            </a:r>
          </a:p>
          <a:p>
            <a:pPr marL="457200" indent="-457200" algn="ctr">
              <a:buNone/>
            </a:pP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подрядчика требовать пересмотре сметы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(п.3 ст. 744)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3E1786B-F066-406C-B59D-6B733F841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+ 7 911 953-71-07</a:t>
            </a:r>
          </a:p>
        </p:txBody>
      </p:sp>
    </p:spTree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Ваши вопросы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остались вопросы –  давайте обсудим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68624"/>
      </p:ext>
    </p:extLst>
  </p:cSld>
  <p:clrMapOvr>
    <a:masterClrMapping/>
  </p:clrMapOvr>
  <p:transition>
    <p:wheel spokes="1"/>
  </p:transition>
</p:sld>
</file>

<file path=ppt/theme/theme1.xml><?xml version="1.0" encoding="utf-8"?>
<a:theme xmlns:a="http://schemas.openxmlformats.org/drawingml/2006/main" name="Тема Office">
  <a:themeElements>
    <a:clrScheme name="Другая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B050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4251</TotalTime>
  <Words>493</Words>
  <Application>Microsoft Office PowerPoint</Application>
  <PresentationFormat>Экран (4:3)</PresentationFormat>
  <Paragraphs>87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Ошибки договора  строительного подряда  и  их последствия </vt:lpstr>
      <vt:lpstr>Сегодня мы вместе:     </vt:lpstr>
      <vt:lpstr>Слайд 3</vt:lpstr>
      <vt:lpstr>Договор  строительного  подряда,  глава 37 ГК РФ  </vt:lpstr>
      <vt:lpstr>ВАЖНО!</vt:lpstr>
      <vt:lpstr>Слайд 6</vt:lpstr>
      <vt:lpstr> МНЕНИЕ СУДА </vt:lpstr>
      <vt:lpstr>Слайд 8</vt:lpstr>
      <vt:lpstr> Ваши вопросы </vt:lpstr>
      <vt:lpstr>Мои контакты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</dc:creator>
  <cp:lastModifiedBy>Рашид</cp:lastModifiedBy>
  <cp:revision>259</cp:revision>
  <dcterms:created xsi:type="dcterms:W3CDTF">2018-03-22T06:27:18Z</dcterms:created>
  <dcterms:modified xsi:type="dcterms:W3CDTF">2024-07-22T15:08:03Z</dcterms:modified>
</cp:coreProperties>
</file>